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s/slide99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  <p:sldMasterId id="2147483802" r:id="rId2"/>
  </p:sldMasterIdLst>
  <p:sldIdLst>
    <p:sldId id="256" r:id="rId3"/>
    <p:sldId id="257" r:id="rId4"/>
    <p:sldId id="25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3" r:id="rId17"/>
    <p:sldId id="304" r:id="rId18"/>
    <p:sldId id="305" r:id="rId19"/>
    <p:sldId id="300" r:id="rId20"/>
    <p:sldId id="301" r:id="rId21"/>
    <p:sldId id="302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20" r:id="rId33"/>
    <p:sldId id="321" r:id="rId34"/>
    <p:sldId id="322" r:id="rId35"/>
    <p:sldId id="323" r:id="rId36"/>
    <p:sldId id="324" r:id="rId37"/>
    <p:sldId id="325" r:id="rId38"/>
    <p:sldId id="316" r:id="rId39"/>
    <p:sldId id="317" r:id="rId40"/>
    <p:sldId id="318" r:id="rId41"/>
    <p:sldId id="319" r:id="rId42"/>
    <p:sldId id="326" r:id="rId43"/>
    <p:sldId id="327" r:id="rId44"/>
    <p:sldId id="328" r:id="rId45"/>
    <p:sldId id="329" r:id="rId46"/>
    <p:sldId id="330" r:id="rId47"/>
    <p:sldId id="333" r:id="rId48"/>
    <p:sldId id="334" r:id="rId49"/>
    <p:sldId id="335" r:id="rId50"/>
    <p:sldId id="336" r:id="rId51"/>
    <p:sldId id="343" r:id="rId52"/>
    <p:sldId id="259" r:id="rId53"/>
    <p:sldId id="260" r:id="rId54"/>
    <p:sldId id="270" r:id="rId55"/>
    <p:sldId id="261" r:id="rId56"/>
    <p:sldId id="262" r:id="rId57"/>
    <p:sldId id="263" r:id="rId58"/>
    <p:sldId id="273" r:id="rId59"/>
    <p:sldId id="284" r:id="rId60"/>
    <p:sldId id="286" r:id="rId61"/>
    <p:sldId id="287" r:id="rId62"/>
    <p:sldId id="288" r:id="rId63"/>
    <p:sldId id="277" r:id="rId64"/>
    <p:sldId id="274" r:id="rId65"/>
    <p:sldId id="276" r:id="rId66"/>
    <p:sldId id="275" r:id="rId67"/>
    <p:sldId id="271" r:id="rId68"/>
    <p:sldId id="272" r:id="rId69"/>
    <p:sldId id="280" r:id="rId70"/>
    <p:sldId id="281" r:id="rId71"/>
    <p:sldId id="282" r:id="rId72"/>
    <p:sldId id="283" r:id="rId73"/>
    <p:sldId id="344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53" r:id="rId83"/>
    <p:sldId id="354" r:id="rId84"/>
    <p:sldId id="364" r:id="rId85"/>
    <p:sldId id="365" r:id="rId86"/>
    <p:sldId id="366" r:id="rId87"/>
    <p:sldId id="367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73" r:id="rId98"/>
    <p:sldId id="374" r:id="rId99"/>
    <p:sldId id="375" r:id="rId100"/>
    <p:sldId id="376" r:id="rId101"/>
    <p:sldId id="377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 horzBarState="maximized">
    <p:restoredLeft sz="25809" autoAdjust="0"/>
    <p:restoredTop sz="94660"/>
  </p:normalViewPr>
  <p:slideViewPr>
    <p:cSldViewPr snapToGrid="0">
      <p:cViewPr>
        <p:scale>
          <a:sx n="70" d="100"/>
          <a:sy n="70" d="100"/>
        </p:scale>
        <p:origin x="-222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753985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98661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17135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52694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2376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01240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192536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51742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53165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453336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9902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3855441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67506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38209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18188286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37411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2763698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7857646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72331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265877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693683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74942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62378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72699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623120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6415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21203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96000">
              <a:schemeClr val="bg2">
                <a:shade val="98000"/>
                <a:satMod val="120000"/>
                <a:lumMod val="98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42437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DED0E-22C4-476C-AA75-C9C747A23DDC}" type="datetimeFigureOut">
              <a:rPr lang="en-IN" smtClean="0"/>
              <a:pPr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0F7E57F-C6CF-4B77-B7C3-6634A8CC12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7340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59975"/>
            <a:ext cx="9144000" cy="963408"/>
          </a:xfrm>
        </p:spPr>
        <p:txBody>
          <a:bodyPr/>
          <a:lstStyle/>
          <a:p>
            <a:pPr algn="ctr"/>
            <a:r>
              <a:rPr lang="en-US" dirty="0" smtClean="0"/>
              <a:t>UNIT-4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84283"/>
            <a:ext cx="9144000" cy="165576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algn="ctr"/>
            <a:r>
              <a:rPr lang="en-US" sz="5400" b="1" dirty="0" smtClean="0"/>
              <a:t>Filters</a:t>
            </a:r>
            <a:endParaRPr lang="en-IN" sz="5400" b="1" dirty="0"/>
          </a:p>
        </p:txBody>
      </p:sp>
    </p:spTree>
    <p:extLst>
      <p:ext uri="{BB962C8B-B14F-4D97-AF65-F5344CB8AC3E}">
        <p14:creationId xmlns="" xmlns:p14="http://schemas.microsoft.com/office/powerpoint/2010/main" val="220411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8035" y="235132"/>
            <a:ext cx="10958157" cy="641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3187" y="295140"/>
            <a:ext cx="8895662" cy="3858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46238" y="4847273"/>
            <a:ext cx="33813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6032" y="335006"/>
            <a:ext cx="10689449" cy="5216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712" y="619805"/>
            <a:ext cx="11007549" cy="5258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1" y="336367"/>
            <a:ext cx="11917680" cy="629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68589" y="2102440"/>
            <a:ext cx="53340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6443" y="921068"/>
            <a:ext cx="10254634" cy="3807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57497"/>
            <a:ext cx="4852769" cy="5299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3074" y="1239065"/>
            <a:ext cx="7014755" cy="393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1255" y="765265"/>
            <a:ext cx="4838836" cy="492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260" y="223701"/>
            <a:ext cx="10290501" cy="566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80560" y="3166653"/>
            <a:ext cx="7711440" cy="128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0627" y="534353"/>
            <a:ext cx="10796635" cy="5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805" y="1690688"/>
            <a:ext cx="8596668" cy="5044490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 and Pipes.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Concatenating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Files.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Display Beginning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End of Files.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Paste.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Sorting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Characters.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Duplicate Lines.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Count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Characters, Words, or Lines.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</a:t>
            </a:r>
          </a:p>
        </p:txBody>
      </p:sp>
    </p:spTree>
    <p:extLst>
      <p:ext uri="{BB962C8B-B14F-4D97-AF65-F5344CB8AC3E}">
        <p14:creationId xmlns="" xmlns:p14="http://schemas.microsoft.com/office/powerpoint/2010/main" val="199417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2445" y="435702"/>
            <a:ext cx="9606558" cy="576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741" y="209005"/>
            <a:ext cx="10303518" cy="6165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446" y="0"/>
            <a:ext cx="8569234" cy="639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795" y="409030"/>
            <a:ext cx="9194348" cy="6022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7536" y="846091"/>
            <a:ext cx="9125968" cy="4470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https://www.geeksforgeeks.org/awk-command-unixlinux-examples/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552825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1658" y="2580324"/>
            <a:ext cx="10143481" cy="3663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8566" y="774791"/>
            <a:ext cx="11337964" cy="311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1454" y="291737"/>
            <a:ext cx="10037243" cy="552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787" y="248193"/>
            <a:ext cx="10214908" cy="5904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6443" y="936308"/>
            <a:ext cx="3420699" cy="566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613" y="97353"/>
            <a:ext cx="4116977" cy="758281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Filters </a:t>
            </a:r>
            <a:r>
              <a:rPr lang="en-IN" dirty="0"/>
              <a:t>and Pipes.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613" y="855634"/>
            <a:ext cx="10515600" cy="581513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A filter is any command that gets its input from the standard input stream, manipulates the input, and then sends the result to the standard output stream.  </a:t>
            </a:r>
          </a:p>
          <a:p>
            <a:pPr algn="just"/>
            <a:r>
              <a:rPr lang="en-US" dirty="0" smtClean="0"/>
              <a:t>Common filters:</a:t>
            </a:r>
          </a:p>
          <a:p>
            <a:pPr marL="0" indent="0" algn="just">
              <a:buNone/>
            </a:pPr>
            <a:r>
              <a:rPr lang="en-US" b="1" dirty="0" smtClean="0"/>
              <a:t>cat</a:t>
            </a:r>
            <a:r>
              <a:rPr lang="en-US" dirty="0" smtClean="0"/>
              <a:t>- passes all data from input to output.</a:t>
            </a:r>
          </a:p>
          <a:p>
            <a:pPr marL="0" indent="0" algn="just">
              <a:buNone/>
            </a:pPr>
            <a:r>
              <a:rPr lang="en-US" b="1" dirty="0" err="1" smtClean="0"/>
              <a:t>cmp</a:t>
            </a:r>
            <a:r>
              <a:rPr lang="en-US" dirty="0" smtClean="0"/>
              <a:t>- Compares two files.</a:t>
            </a:r>
          </a:p>
          <a:p>
            <a:pPr marL="0" indent="0" algn="just">
              <a:buNone/>
            </a:pPr>
            <a:r>
              <a:rPr lang="en-US" b="1" dirty="0" err="1" smtClean="0"/>
              <a:t>comm</a:t>
            </a:r>
            <a:r>
              <a:rPr lang="en-US" dirty="0" smtClean="0"/>
              <a:t>-Identifies common lines in two files.</a:t>
            </a:r>
          </a:p>
          <a:p>
            <a:pPr marL="0" indent="0" algn="just">
              <a:buNone/>
            </a:pPr>
            <a:r>
              <a:rPr lang="en-US" b="1" dirty="0" smtClean="0"/>
              <a:t>diff</a:t>
            </a:r>
            <a:r>
              <a:rPr lang="en-US" dirty="0" smtClean="0"/>
              <a:t>- Identifies differences between two files.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Passes number of specified lines at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beginning of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Passes number of specified lines at the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end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data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782" y="1773564"/>
            <a:ext cx="4380677" cy="1989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783" y="3763200"/>
            <a:ext cx="4380678" cy="23066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4131" y="0"/>
            <a:ext cx="4762634" cy="6606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0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70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156" y="339634"/>
            <a:ext cx="11391030" cy="539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49" y="5839097"/>
            <a:ext cx="7491731" cy="84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0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6741" y="708252"/>
            <a:ext cx="9339670" cy="587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0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1052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357" y="907461"/>
            <a:ext cx="11223268" cy="3403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0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572826" cy="320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95143" y="3639094"/>
            <a:ext cx="8395623" cy="174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0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032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1580" y="1319349"/>
            <a:ext cx="10165701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0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56032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2382" y="186417"/>
            <a:ext cx="9381309" cy="6410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0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014" y="0"/>
            <a:ext cx="7370508" cy="294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39497" y="404948"/>
            <a:ext cx="256032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0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63856"/>
            <a:ext cx="11519691" cy="431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0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7199" y="0"/>
            <a:ext cx="9704343" cy="6539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9169" y="307522"/>
            <a:ext cx="8883287" cy="5940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0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425" y="298677"/>
            <a:ext cx="11256558" cy="4273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0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157" y="335417"/>
            <a:ext cx="7978467" cy="5582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0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2722" y="361270"/>
            <a:ext cx="11421272" cy="4746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0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4364" y="747575"/>
            <a:ext cx="11349923" cy="4150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0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263" y="430394"/>
            <a:ext cx="11661097" cy="305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0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8492" y="218531"/>
            <a:ext cx="2242458" cy="5580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6970" y="1410653"/>
            <a:ext cx="9486213" cy="394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0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036" y="1"/>
            <a:ext cx="11727942" cy="1672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3851" y="1690550"/>
            <a:ext cx="7576458" cy="516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0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094" y="415699"/>
            <a:ext cx="11275215" cy="3542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0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211" y="534353"/>
            <a:ext cx="10877406" cy="3371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0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6908" y="513533"/>
            <a:ext cx="10385743" cy="5887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70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777" y="8710"/>
            <a:ext cx="4108269" cy="92374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Common Filters: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492" y="1106626"/>
            <a:ext cx="10515600" cy="535577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cut</a:t>
            </a:r>
            <a:r>
              <a:rPr lang="en-US" dirty="0"/>
              <a:t>- passes only specified columns.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paste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Combines columns</a:t>
            </a:r>
          </a:p>
          <a:p>
            <a:pPr>
              <a:lnSpc>
                <a:spcPct val="11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Arranges the data in sequence</a:t>
            </a:r>
          </a:p>
          <a:p>
            <a:pPr>
              <a:lnSpc>
                <a:spcPct val="110000"/>
              </a:lnSpc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translates one or more characters as specified.</a:t>
            </a:r>
          </a:p>
          <a:p>
            <a:pPr algn="just"/>
            <a:r>
              <a:rPr lang="en-US" b="1" dirty="0"/>
              <a:t>Uniq</a:t>
            </a:r>
            <a:r>
              <a:rPr lang="en-US" dirty="0"/>
              <a:t> – deletes duplicate lines.</a:t>
            </a:r>
          </a:p>
          <a:p>
            <a:pPr algn="just"/>
            <a:r>
              <a:rPr lang="en-US" b="1" dirty="0"/>
              <a:t>Wc</a:t>
            </a:r>
            <a:r>
              <a:rPr lang="en-US" dirty="0"/>
              <a:t> – counts characters, words, or lines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special filters: </a:t>
            </a:r>
          </a:p>
          <a:p>
            <a:pPr>
              <a:lnSpc>
                <a:spcPct val="100000"/>
              </a:lnSpc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passes only specified lines.</a:t>
            </a:r>
          </a:p>
          <a:p>
            <a:pPr>
              <a:lnSpc>
                <a:spcPct val="10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passes edited lines.</a:t>
            </a:r>
          </a:p>
          <a:p>
            <a:pPr>
              <a:lnSpc>
                <a:spcPct val="10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passes edited lines and parses lines.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70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13" y="249464"/>
            <a:ext cx="5832566" cy="714738"/>
          </a:xfrm>
        </p:spPr>
        <p:txBody>
          <a:bodyPr/>
          <a:lstStyle/>
          <a:p>
            <a:r>
              <a:rPr lang="en-US" dirty="0" smtClean="0"/>
              <a:t>Concatenating files (cat)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965" y="1226820"/>
            <a:ext cx="5423262" cy="527186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Concatenate files:</a:t>
            </a:r>
          </a:p>
          <a:p>
            <a:pPr marL="457200" lvl="1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cat  f1,f2</a:t>
            </a:r>
          </a:p>
          <a:p>
            <a:r>
              <a:rPr lang="en-US" dirty="0" smtClean="0"/>
              <a:t>Using cat to display a file: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solidFill>
                  <a:srgbClr val="FF0000"/>
                </a:solidFill>
              </a:rPr>
              <a:t>cat filename</a:t>
            </a:r>
          </a:p>
          <a:p>
            <a:r>
              <a:rPr lang="en-US" dirty="0" smtClean="0"/>
              <a:t>Using cat to create a file: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>
                <a:solidFill>
                  <a:srgbClr val="FF0000"/>
                </a:solidFill>
              </a:rPr>
              <a:t>cat &gt; filename </a:t>
            </a:r>
          </a:p>
          <a:p>
            <a:r>
              <a:rPr lang="en-US" dirty="0"/>
              <a:t>E</a:t>
            </a:r>
            <a:r>
              <a:rPr lang="en-US" dirty="0" smtClean="0"/>
              <a:t>nd of file </a:t>
            </a:r>
            <a:r>
              <a:rPr lang="en-US" dirty="0" err="1" smtClean="0"/>
              <a:t>ctrl+d</a:t>
            </a:r>
            <a:r>
              <a:rPr lang="en-US" dirty="0"/>
              <a:t> </a:t>
            </a:r>
            <a:r>
              <a:rPr lang="en-US" dirty="0" smtClean="0"/>
              <a:t>(abbreviated as ^d)</a:t>
            </a:r>
            <a:endParaRPr lang="en-IN" dirty="0" smtClean="0"/>
          </a:p>
          <a:p>
            <a:r>
              <a:rPr lang="en-US" dirty="0"/>
              <a:t>c</a:t>
            </a:r>
            <a:r>
              <a:rPr lang="en-US" dirty="0" smtClean="0"/>
              <a:t>at options: There are 6 options,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grouped in to 4 categories.</a:t>
            </a:r>
          </a:p>
          <a:p>
            <a:pPr marL="0" indent="0">
              <a:buNone/>
            </a:pPr>
            <a:endParaRPr lang="en-US" sz="13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/>
              <a:t>Visual characters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Buffered output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 M</a:t>
            </a:r>
            <a:r>
              <a:rPr lang="en-US" sz="2200" dirty="0" smtClean="0"/>
              <a:t>issing files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/>
              <a:t>Numbered lines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9" y="1226820"/>
            <a:ext cx="4946469" cy="23717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9" y="3653097"/>
            <a:ext cx="4946469" cy="23296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056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571" y="1590493"/>
            <a:ext cx="10515600" cy="4758055"/>
          </a:xfrm>
        </p:spPr>
        <p:txBody>
          <a:bodyPr>
            <a:normAutofit fontScale="92500" lnSpcReduction="10000"/>
          </a:bodyPr>
          <a:lstStyle/>
          <a:p>
            <a:r>
              <a:rPr lang="en-US" sz="3500" dirty="0" smtClean="0"/>
              <a:t>Visual characters: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cat –v</a:t>
            </a:r>
            <a:r>
              <a:rPr lang="en-US" dirty="0"/>
              <a:t> ------print control characters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cat </a:t>
            </a:r>
            <a:r>
              <a:rPr lang="en-US" dirty="0">
                <a:solidFill>
                  <a:srgbClr val="FF0000"/>
                </a:solidFill>
              </a:rPr>
              <a:t>–vet </a:t>
            </a:r>
            <a:r>
              <a:rPr lang="en-US" dirty="0" smtClean="0">
                <a:solidFill>
                  <a:srgbClr val="FF0000"/>
                </a:solidFill>
              </a:rPr>
              <a:t>filename </a:t>
            </a:r>
            <a:r>
              <a:rPr lang="en-US" dirty="0" smtClean="0"/>
              <a:t>-----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(-</a:t>
            </a:r>
            <a:r>
              <a:rPr lang="en-US" dirty="0" err="1" smtClean="0"/>
              <a:t>ve</a:t>
            </a:r>
            <a:r>
              <a:rPr lang="en-US" dirty="0" smtClean="0"/>
              <a:t>) $ sign printed at the end, (-</a:t>
            </a:r>
            <a:r>
              <a:rPr lang="en-US" dirty="0" err="1" smtClean="0"/>
              <a:t>vt</a:t>
            </a:r>
            <a:r>
              <a:rPr lang="en-US" dirty="0" smtClean="0"/>
              <a:t>) tabs appear as ^I.</a:t>
            </a:r>
          </a:p>
          <a:p>
            <a:r>
              <a:rPr lang="en-US" sz="3500" dirty="0" smtClean="0"/>
              <a:t>Buffered output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cat –u</a:t>
            </a:r>
            <a:r>
              <a:rPr lang="en-US" dirty="0"/>
              <a:t> ----- written to the file immediately</a:t>
            </a:r>
          </a:p>
          <a:p>
            <a:r>
              <a:rPr lang="en-US" sz="3500" dirty="0" smtClean="0"/>
              <a:t>Missing files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cat –s</a:t>
            </a:r>
            <a:r>
              <a:rPr lang="en-US" dirty="0"/>
              <a:t>-</a:t>
            </a:r>
            <a:r>
              <a:rPr lang="en-US" dirty="0" smtClean="0"/>
              <a:t>------To avoid error message on output screen when file is missing    during concatenation make silent option is used.</a:t>
            </a:r>
            <a:endParaRPr lang="en-US" dirty="0"/>
          </a:p>
          <a:p>
            <a:r>
              <a:rPr lang="en-US" sz="3500" dirty="0" smtClean="0"/>
              <a:t>Numbered lines</a:t>
            </a:r>
            <a:endParaRPr lang="en-US" sz="3500" dirty="0"/>
          </a:p>
          <a:p>
            <a:r>
              <a:rPr lang="en-US" dirty="0" smtClean="0">
                <a:solidFill>
                  <a:srgbClr val="FF0000"/>
                </a:solidFill>
              </a:rPr>
              <a:t>cat </a:t>
            </a:r>
            <a:r>
              <a:rPr lang="en-US" dirty="0">
                <a:solidFill>
                  <a:srgbClr val="FF0000"/>
                </a:solidFill>
              </a:rPr>
              <a:t>–n</a:t>
            </a:r>
            <a:r>
              <a:rPr lang="en-US" dirty="0"/>
              <a:t> ------numbered line output</a:t>
            </a:r>
          </a:p>
          <a:p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59524" y="441053"/>
            <a:ext cx="5832566" cy="714738"/>
          </a:xfrm>
        </p:spPr>
        <p:txBody>
          <a:bodyPr/>
          <a:lstStyle/>
          <a:p>
            <a:r>
              <a:rPr lang="en-US" dirty="0" smtClean="0"/>
              <a:t>Concatenating files (cat)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22322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7383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Display beginning and end of files: </a:t>
            </a:r>
            <a:br>
              <a:rPr lang="en-US" sz="4000" dirty="0" smtClean="0"/>
            </a:br>
            <a:r>
              <a:rPr lang="en-US" sz="4000" dirty="0" smtClean="0"/>
              <a:t>head command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825625"/>
            <a:ext cx="10515600" cy="4923518"/>
          </a:xfrm>
        </p:spPr>
        <p:txBody>
          <a:bodyPr>
            <a:normAutofit/>
          </a:bodyPr>
          <a:lstStyle/>
          <a:p>
            <a:r>
              <a:rPr lang="en-US" dirty="0"/>
              <a:t>h</a:t>
            </a:r>
            <a:r>
              <a:rPr lang="en-US" dirty="0" smtClean="0"/>
              <a:t>ead command specified number of lines from the beginning of one or more files to the standard output.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head –n</a:t>
            </a:r>
            <a:r>
              <a:rPr lang="en-US" dirty="0" smtClean="0"/>
              <a:t>------outputs first N lines (default is 10 lines)</a:t>
            </a:r>
          </a:p>
          <a:p>
            <a:r>
              <a:rPr lang="en-US" dirty="0" smtClean="0"/>
              <a:t>When multiple files are included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 smtClean="0">
                <a:solidFill>
                  <a:srgbClr val="FF0000"/>
                </a:solidFill>
              </a:rPr>
              <a:t>ead –n file1 file2 </a:t>
            </a:r>
            <a:r>
              <a:rPr lang="en-US" dirty="0" smtClean="0"/>
              <a:t>------it displays filename before its output.</a:t>
            </a:r>
          </a:p>
          <a:p>
            <a:pPr marL="0" indent="0">
              <a:buNone/>
            </a:pPr>
            <a:endParaRPr lang="en-US" sz="300" dirty="0"/>
          </a:p>
          <a:p>
            <a:pPr marL="0" indent="0">
              <a:buNone/>
            </a:pPr>
            <a:r>
              <a:rPr lang="en-US" sz="4000" dirty="0" smtClean="0">
                <a:latin typeface="+mj-lt"/>
              </a:rPr>
              <a:t>tail command 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Displays the data from the end of the line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9289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72840" cy="854075"/>
          </a:xfrm>
        </p:spPr>
        <p:txBody>
          <a:bodyPr/>
          <a:lstStyle/>
          <a:p>
            <a:r>
              <a:rPr lang="en-US" dirty="0" smtClean="0"/>
              <a:t>Tail command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2115"/>
            <a:ext cx="10515600" cy="4819015"/>
          </a:xfrm>
        </p:spPr>
        <p:txBody>
          <a:bodyPr>
            <a:normAutofit/>
          </a:bodyPr>
          <a:lstStyle/>
          <a:p>
            <a:r>
              <a:rPr lang="en-US" dirty="0" smtClean="0"/>
              <a:t>+N --- Skips N-1 lines, copies rest to end of file.</a:t>
            </a:r>
          </a:p>
          <a:p>
            <a:r>
              <a:rPr lang="en-US" dirty="0" smtClean="0"/>
              <a:t>-N ----- Last N lines</a:t>
            </a:r>
          </a:p>
          <a:p>
            <a:r>
              <a:rPr lang="en-US" dirty="0" smtClean="0"/>
              <a:t>-l ------- counts by line</a:t>
            </a:r>
          </a:p>
          <a:p>
            <a:r>
              <a:rPr lang="en-US" dirty="0" smtClean="0"/>
              <a:t>-c ------- counts by character</a:t>
            </a:r>
          </a:p>
          <a:p>
            <a:r>
              <a:rPr lang="en-US" dirty="0" smtClean="0"/>
              <a:t>-b ------- counts by disk block</a:t>
            </a:r>
          </a:p>
          <a:p>
            <a:r>
              <a:rPr lang="en-US" dirty="0" smtClean="0"/>
              <a:t>-r ------- outputs in reverse order</a:t>
            </a:r>
          </a:p>
          <a:p>
            <a:endParaRPr lang="en-US" dirty="0" smtClean="0"/>
          </a:p>
          <a:p>
            <a:r>
              <a:rPr lang="en-US" dirty="0" smtClean="0"/>
              <a:t>If we want to extract lines from 8 to 13</a:t>
            </a:r>
          </a:p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 smtClean="0">
                <a:solidFill>
                  <a:srgbClr val="FF0000"/>
                </a:solidFill>
              </a:rPr>
              <a:t>ead -13 filename | tail +8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48961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532" y="156122"/>
            <a:ext cx="3455126" cy="862784"/>
          </a:xfrm>
        </p:spPr>
        <p:txBody>
          <a:bodyPr/>
          <a:lstStyle/>
          <a:p>
            <a:r>
              <a:rPr lang="en-US" dirty="0" smtClean="0"/>
              <a:t>Cut and paste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30"/>
            <a:ext cx="10515600" cy="573023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Cut- removes the columns  of data from either from standard input or from one or more files.</a:t>
            </a:r>
          </a:p>
          <a:p>
            <a:r>
              <a:rPr lang="en-US" dirty="0" smtClean="0"/>
              <a:t>Paste- combines the columns of data</a:t>
            </a:r>
          </a:p>
          <a:p>
            <a:r>
              <a:rPr lang="en-US" dirty="0" smtClean="0"/>
              <a:t>Specifying character positions</a:t>
            </a:r>
          </a:p>
          <a:p>
            <a:pPr marL="0" indent="0">
              <a:buNone/>
            </a:pPr>
            <a:endParaRPr lang="en-US" sz="1000" dirty="0" smtClean="0"/>
          </a:p>
          <a:p>
            <a:pPr lvl="1"/>
            <a:r>
              <a:rPr lang="en-US" dirty="0" smtClean="0"/>
              <a:t>–</a:t>
            </a:r>
            <a:r>
              <a:rPr lang="en-US" dirty="0"/>
              <a:t>c----character </a:t>
            </a:r>
            <a:r>
              <a:rPr lang="en-US" dirty="0" smtClean="0"/>
              <a:t>option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cut –c1-14, 19-25 </a:t>
            </a:r>
            <a:r>
              <a:rPr lang="en-US" dirty="0" smtClean="0">
                <a:solidFill>
                  <a:srgbClr val="FF0000"/>
                </a:solidFill>
              </a:rPr>
              <a:t>filename</a:t>
            </a:r>
          </a:p>
          <a:p>
            <a:pPr marL="457200" lvl="1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Field specification</a:t>
            </a:r>
          </a:p>
          <a:p>
            <a:endParaRPr lang="en-US" dirty="0" smtClean="0"/>
          </a:p>
          <a:p>
            <a:pPr lvl="1"/>
            <a:r>
              <a:rPr lang="en-US" dirty="0"/>
              <a:t>f ------fields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cut –f1,3-5 filename 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-d------specifies delimiter if no tab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cut –f1,3-5 –d”/” filename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-s ------not to display any line that does not have delimiter (suppress the output if no delimiter in  line)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Paste – combines two files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FF0000"/>
                </a:solidFill>
              </a:rPr>
              <a:t>paste </a:t>
            </a:r>
            <a:r>
              <a:rPr lang="en-US" dirty="0">
                <a:solidFill>
                  <a:srgbClr val="FF0000"/>
                </a:solidFill>
              </a:rPr>
              <a:t>f1 </a:t>
            </a:r>
            <a:r>
              <a:rPr lang="en-US" dirty="0" smtClean="0">
                <a:solidFill>
                  <a:srgbClr val="FF0000"/>
                </a:solidFill>
              </a:rPr>
              <a:t>f2</a:t>
            </a:r>
          </a:p>
          <a:p>
            <a:r>
              <a:rPr lang="en-US" dirty="0" smtClean="0"/>
              <a:t>Paste option –d (specifies delimiter between file contents)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      paste –d”\t#” file1 file2 file3 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14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5930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6749"/>
            <a:ext cx="2074817" cy="6276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Sorting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565" y="1160289"/>
            <a:ext cx="11009812" cy="559320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It is a simple and most powerful organizing technique.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Sort by lines</a:t>
            </a:r>
            <a:r>
              <a:rPr lang="en-US" dirty="0" smtClean="0"/>
              <a:t>: Arrange data by lines.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Uses ASCII value of each character                   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Sort by fields</a:t>
            </a:r>
            <a:r>
              <a:rPr lang="en-US" dirty="0" smtClean="0"/>
              <a:t>: Sort defines a field as a set of characters delimited by a single blank or tab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Field specifier: 1) we need to specify which field or fields are to be used for the sort.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2) set of two numbers that identify the first and last field in a sort key.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 algn="ctr">
              <a:buNone/>
            </a:pPr>
            <a:r>
              <a:rPr lang="en-US" dirty="0" smtClean="0"/>
              <a:t>+number1      -number2</a:t>
            </a:r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71" y="3599906"/>
            <a:ext cx="9862458" cy="13901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9302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829" y="4111624"/>
            <a:ext cx="10252165" cy="234142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$ sort +0 -1 filename</a:t>
            </a:r>
          </a:p>
          <a:p>
            <a:r>
              <a:rPr lang="en-US" dirty="0" smtClean="0"/>
              <a:t>$ sort +2 -4 filename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Check sort sequence (-c): </a:t>
            </a:r>
            <a:r>
              <a:rPr lang="en-US" dirty="0" smtClean="0"/>
              <a:t>verifies that the file is sorted  or not, if not sorted, the first out-of-sequence line is displayed.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$ sort –c +0 -1 filename 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391886"/>
            <a:ext cx="10252165" cy="33963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482343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903" y="632549"/>
            <a:ext cx="10515600" cy="589887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Delimiter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(-t): 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600" dirty="0">
                <a:solidFill>
                  <a:prstClr val="black"/>
                </a:solidFill>
              </a:rPr>
              <a:t>Specifies alternate delimiter</a:t>
            </a:r>
            <a:endParaRPr lang="en-IN" sz="26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2600" dirty="0" smtClean="0">
              <a:solidFill>
                <a:prstClr val="black"/>
              </a:solidFill>
            </a:endParaRPr>
          </a:p>
          <a:p>
            <a:pPr lvl="0"/>
            <a:r>
              <a:rPr lang="en-US" sz="2600" dirty="0" smtClean="0">
                <a:solidFill>
                  <a:prstClr val="black"/>
                </a:solidFill>
              </a:rPr>
              <a:t>The </a:t>
            </a:r>
            <a:r>
              <a:rPr lang="en-US" sz="2600" dirty="0">
                <a:solidFill>
                  <a:prstClr val="black"/>
                </a:solidFill>
              </a:rPr>
              <a:t>-t Option As mentioned, if you skip over fields, sort assumes that the fields being skipped are delimited by space or tab characters</a:t>
            </a:r>
            <a:r>
              <a:rPr lang="en-US" sz="2600" dirty="0" smtClean="0">
                <a:solidFill>
                  <a:prstClr val="black"/>
                </a:solidFill>
              </a:rPr>
              <a:t>.</a:t>
            </a:r>
          </a:p>
          <a:p>
            <a:pPr lvl="0"/>
            <a:endParaRPr lang="en-US" sz="2600" dirty="0">
              <a:solidFill>
                <a:prstClr val="black"/>
              </a:solidFill>
            </a:endParaRPr>
          </a:p>
          <a:p>
            <a:pPr lvl="0"/>
            <a:r>
              <a:rPr lang="en-US" sz="2600" dirty="0" smtClean="0">
                <a:solidFill>
                  <a:prstClr val="black"/>
                </a:solidFill>
              </a:rPr>
              <a:t>The </a:t>
            </a:r>
            <a:r>
              <a:rPr lang="en-US" sz="2600" dirty="0">
                <a:solidFill>
                  <a:prstClr val="black"/>
                </a:solidFill>
              </a:rPr>
              <a:t>-t option says otherwise. In this case, the character that follows the -t is taken as the delimiter character</a:t>
            </a:r>
            <a:r>
              <a:rPr lang="en-US" sz="2600" dirty="0" smtClean="0">
                <a:solidFill>
                  <a:prstClr val="black"/>
                </a:solidFill>
              </a:rPr>
              <a:t>.</a:t>
            </a:r>
          </a:p>
          <a:p>
            <a:pPr lvl="0"/>
            <a:endParaRPr lang="en-US" sz="2600" dirty="0">
              <a:solidFill>
                <a:prstClr val="black"/>
              </a:solidFill>
            </a:endParaRPr>
          </a:p>
          <a:p>
            <a:pPr lvl="0"/>
            <a:r>
              <a:rPr lang="en-IN" sz="2600" dirty="0">
                <a:solidFill>
                  <a:prstClr val="black"/>
                </a:solidFill>
              </a:rPr>
              <a:t>$ </a:t>
            </a:r>
            <a:r>
              <a:rPr lang="en-IN" sz="2600" dirty="0" smtClean="0">
                <a:solidFill>
                  <a:prstClr val="black"/>
                </a:solidFill>
              </a:rPr>
              <a:t>sort –t’&amp;’ +1 -2 </a:t>
            </a:r>
            <a:r>
              <a:rPr lang="en-IN" sz="2600" dirty="0">
                <a:solidFill>
                  <a:prstClr val="black"/>
                </a:solidFill>
              </a:rPr>
              <a:t>/</a:t>
            </a:r>
            <a:r>
              <a:rPr lang="en-IN" sz="2600" dirty="0" err="1">
                <a:solidFill>
                  <a:prstClr val="black"/>
                </a:solidFill>
              </a:rPr>
              <a:t>etc</a:t>
            </a:r>
            <a:r>
              <a:rPr lang="en-IN" sz="2600" dirty="0">
                <a:solidFill>
                  <a:prstClr val="black"/>
                </a:solidFill>
              </a:rPr>
              <a:t>/</a:t>
            </a:r>
            <a:r>
              <a:rPr lang="en-IN" sz="2600" dirty="0" err="1">
                <a:solidFill>
                  <a:prstClr val="black"/>
                </a:solidFill>
              </a:rPr>
              <a:t>passwd</a:t>
            </a:r>
            <a:r>
              <a:rPr lang="en-IN" sz="2600" dirty="0">
                <a:solidFill>
                  <a:prstClr val="black"/>
                </a:solidFill>
              </a:rPr>
              <a:t> ------Sort by user id </a:t>
            </a:r>
            <a:endParaRPr lang="en-IN" sz="2600" dirty="0" smtClean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IN" sz="26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IN" sz="2600" dirty="0" smtClean="0">
                <a:solidFill>
                  <a:prstClr val="black"/>
                </a:solidFill>
              </a:rPr>
              <a:t>Root &amp;3    &amp;1      &amp;The </a:t>
            </a:r>
            <a:r>
              <a:rPr lang="en-IN" sz="2600" dirty="0">
                <a:solidFill>
                  <a:prstClr val="black"/>
                </a:solidFill>
              </a:rPr>
              <a:t>Super </a:t>
            </a:r>
            <a:r>
              <a:rPr lang="en-IN" sz="2600" dirty="0" smtClean="0">
                <a:solidFill>
                  <a:prstClr val="black"/>
                </a:solidFill>
              </a:rPr>
              <a:t>User           </a:t>
            </a:r>
            <a:endParaRPr lang="en-IN" sz="26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IN" sz="2600" dirty="0" smtClean="0">
                <a:solidFill>
                  <a:prstClr val="black"/>
                </a:solidFill>
              </a:rPr>
              <a:t>Cron &amp;1    &amp;2      &amp;Cron </a:t>
            </a:r>
            <a:r>
              <a:rPr lang="en-IN" sz="2600" dirty="0">
                <a:solidFill>
                  <a:prstClr val="black"/>
                </a:solidFill>
              </a:rPr>
              <a:t>Daemon for periodic </a:t>
            </a:r>
            <a:r>
              <a:rPr lang="en-IN" sz="2600" dirty="0" smtClean="0">
                <a:solidFill>
                  <a:prstClr val="black"/>
                </a:solidFill>
              </a:rPr>
              <a:t>tasks </a:t>
            </a:r>
            <a:endParaRPr lang="en-IN" sz="26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IN" sz="2600" dirty="0" smtClean="0">
                <a:solidFill>
                  <a:prstClr val="black"/>
                </a:solidFill>
              </a:rPr>
              <a:t>Bin   &amp;0     &amp;3      &amp;The </a:t>
            </a:r>
            <a:r>
              <a:rPr lang="en-IN" sz="2600" dirty="0">
                <a:solidFill>
                  <a:prstClr val="black"/>
                </a:solidFill>
              </a:rPr>
              <a:t>owner of system </a:t>
            </a:r>
            <a:r>
              <a:rPr lang="en-IN" sz="2600" dirty="0" smtClean="0">
                <a:solidFill>
                  <a:prstClr val="black"/>
                </a:solidFill>
              </a:rPr>
              <a:t>files</a:t>
            </a:r>
            <a:endParaRPr lang="en-IN" sz="2600" dirty="0">
              <a:solidFill>
                <a:prstClr val="black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850194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4053" y="1755049"/>
            <a:ext cx="8241851" cy="2503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43" y="528048"/>
            <a:ext cx="10515600" cy="599467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Numeric sort (-n):</a:t>
            </a:r>
          </a:p>
          <a:p>
            <a:pPr marL="0" indent="0">
              <a:buNone/>
            </a:pPr>
            <a:endParaRPr lang="en-US" dirty="0" smtClean="0"/>
          </a:p>
          <a:p>
            <a:pPr algn="just"/>
            <a:r>
              <a:rPr lang="en-US" dirty="0" smtClean="0"/>
              <a:t>$ </a:t>
            </a:r>
            <a:r>
              <a:rPr lang="en-US" dirty="0"/>
              <a:t>sort -n data </a:t>
            </a:r>
            <a:r>
              <a:rPr lang="en-US" dirty="0" smtClean="0"/>
              <a:t>-------------------Sort numerically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/>
              <a:t>Skipping </a:t>
            </a:r>
            <a:r>
              <a:rPr lang="en-US" dirty="0" smtClean="0"/>
              <a:t>Field: </a:t>
            </a:r>
            <a:r>
              <a:rPr lang="en-US" dirty="0"/>
              <a:t>The +1 says to skip the first field. Similarly, +5n would </a:t>
            </a:r>
            <a:r>
              <a:rPr lang="en-US" dirty="0" smtClean="0"/>
              <a:t>   mean </a:t>
            </a:r>
            <a:r>
              <a:rPr lang="en-US" dirty="0"/>
              <a:t>to skip the first five fields on each line and then sort the data numerically. </a:t>
            </a: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Fields </a:t>
            </a:r>
            <a:r>
              <a:rPr lang="en-US" dirty="0"/>
              <a:t>are delimited by space or tab characters by default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r>
              <a:rPr lang="en-US" dirty="0" smtClean="0"/>
              <a:t> </a:t>
            </a:r>
          </a:p>
          <a:p>
            <a:pPr algn="just"/>
            <a:r>
              <a:rPr lang="en-US" dirty="0" smtClean="0"/>
              <a:t>If </a:t>
            </a:r>
            <a:r>
              <a:rPr lang="en-US" dirty="0"/>
              <a:t>a different delimiter is to be used, the -t option must be used</a:t>
            </a:r>
            <a:r>
              <a:rPr lang="en-US" dirty="0" smtClean="0"/>
              <a:t>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 </a:t>
            </a:r>
            <a:r>
              <a:rPr lang="en-US" dirty="0"/>
              <a:t>$ sort +</a:t>
            </a:r>
            <a:r>
              <a:rPr lang="en-US" dirty="0" smtClean="0"/>
              <a:t>1 -2n </a:t>
            </a:r>
            <a:r>
              <a:rPr lang="en-US" dirty="0"/>
              <a:t>data </a:t>
            </a:r>
            <a:r>
              <a:rPr lang="en-US" dirty="0" smtClean="0"/>
              <a:t>-------------Skip </a:t>
            </a:r>
            <a:r>
              <a:rPr lang="en-US" dirty="0"/>
              <a:t>the first field in the sort 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0331889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690" y="480151"/>
            <a:ext cx="10996749" cy="5999026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Merge files (-m): </a:t>
            </a:r>
            <a:r>
              <a:rPr lang="en-US" dirty="0" smtClean="0"/>
              <a:t>Combines multiple ordered files into one file that is ordered.</a:t>
            </a:r>
          </a:p>
          <a:p>
            <a:r>
              <a:rPr lang="en-US" dirty="0" smtClean="0"/>
              <a:t>$ sort –m file1 file2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Unique sort fields (-</a:t>
            </a:r>
            <a:r>
              <a:rPr lang="en-US" dirty="0">
                <a:solidFill>
                  <a:srgbClr val="FF0000"/>
                </a:solidFill>
              </a:rPr>
              <a:t>u): </a:t>
            </a:r>
            <a:r>
              <a:rPr lang="en-US" dirty="0"/>
              <a:t>$ sort -u names ------The -u option tells sort to eliminate duplicate </a:t>
            </a:r>
            <a:r>
              <a:rPr lang="en-US" dirty="0" smtClean="0"/>
              <a:t>lines </a:t>
            </a:r>
            <a:r>
              <a:rPr lang="en-US" dirty="0"/>
              <a:t>from the output.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sort  –t’/’ –u  +1  -2  filename</a:t>
            </a:r>
          </a:p>
          <a:p>
            <a:pPr marL="0" indent="0">
              <a:buNone/>
            </a:pPr>
            <a:r>
              <a:rPr lang="en-US" dirty="0"/>
              <a:t>$ sort </a:t>
            </a:r>
            <a:r>
              <a:rPr lang="en-US" dirty="0" smtClean="0"/>
              <a:t>–u  –t’/’  +</a:t>
            </a:r>
            <a:r>
              <a:rPr lang="en-US" dirty="0"/>
              <a:t>1 </a:t>
            </a:r>
            <a:r>
              <a:rPr lang="en-US" dirty="0" smtClean="0"/>
              <a:t> -</a:t>
            </a:r>
            <a:r>
              <a:rPr lang="en-US" dirty="0"/>
              <a:t>2 </a:t>
            </a:r>
            <a:r>
              <a:rPr lang="en-US" dirty="0" smtClean="0"/>
              <a:t> filename</a:t>
            </a:r>
          </a:p>
          <a:p>
            <a:pPr marL="0" indent="0">
              <a:buNone/>
            </a:pPr>
            <a:r>
              <a:rPr lang="en-US" dirty="0"/>
              <a:t>$ sort </a:t>
            </a:r>
            <a:r>
              <a:rPr lang="en-US" dirty="0" smtClean="0"/>
              <a:t> –ut</a:t>
            </a:r>
            <a:r>
              <a:rPr lang="en-US" dirty="0"/>
              <a:t>’/’ </a:t>
            </a:r>
            <a:r>
              <a:rPr lang="en-US" dirty="0" smtClean="0"/>
              <a:t> +1  -</a:t>
            </a:r>
            <a:r>
              <a:rPr lang="en-US" dirty="0"/>
              <a:t>2 </a:t>
            </a:r>
            <a:r>
              <a:rPr lang="en-US" dirty="0" smtClean="0"/>
              <a:t> filename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Ignore Leading blanks (-b):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 If we do not ignore leading blanks then each blank is considered as separate null field.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If this option is used fields can have no embedded spaces.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</a:p>
          <a:p>
            <a:pPr marL="0" indent="0">
              <a:buNone/>
            </a:pPr>
            <a:r>
              <a:rPr lang="en-US" dirty="0" smtClean="0"/>
              <a:t>$sort –b +1 -2 filename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96225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263" y="1314680"/>
            <a:ext cx="3485606" cy="4197845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/>
              <a:t>$ sort </a:t>
            </a:r>
            <a:r>
              <a:rPr lang="en-US" sz="3600" dirty="0" smtClean="0"/>
              <a:t>names </a:t>
            </a:r>
          </a:p>
          <a:p>
            <a:pPr marL="0" indent="0">
              <a:buNone/>
            </a:pPr>
            <a:r>
              <a:rPr lang="en-US" sz="3300" dirty="0" smtClean="0"/>
              <a:t>Charlie </a:t>
            </a:r>
          </a:p>
          <a:p>
            <a:pPr marL="0" indent="0">
              <a:buNone/>
            </a:pPr>
            <a:r>
              <a:rPr lang="en-US" sz="3300" dirty="0" smtClean="0"/>
              <a:t>Emanuel</a:t>
            </a:r>
          </a:p>
          <a:p>
            <a:pPr marL="0" indent="0">
              <a:buNone/>
            </a:pPr>
            <a:r>
              <a:rPr lang="en-US" sz="3300" dirty="0" smtClean="0"/>
              <a:t>Fred </a:t>
            </a:r>
          </a:p>
          <a:p>
            <a:pPr marL="0" indent="0">
              <a:buNone/>
            </a:pPr>
            <a:r>
              <a:rPr lang="en-US" sz="3300" dirty="0" smtClean="0"/>
              <a:t>Lucy </a:t>
            </a:r>
          </a:p>
          <a:p>
            <a:pPr marL="0" indent="0">
              <a:buNone/>
            </a:pPr>
            <a:r>
              <a:rPr lang="en-US" sz="3300" dirty="0" smtClean="0"/>
              <a:t>Ralph </a:t>
            </a:r>
          </a:p>
          <a:p>
            <a:pPr marL="0" indent="0">
              <a:buNone/>
            </a:pPr>
            <a:r>
              <a:rPr lang="en-US" sz="3300" dirty="0" smtClean="0"/>
              <a:t>Tony </a:t>
            </a:r>
          </a:p>
          <a:p>
            <a:pPr marL="0" indent="0">
              <a:buNone/>
            </a:pPr>
            <a:r>
              <a:rPr lang="en-US" sz="3300" dirty="0" smtClean="0"/>
              <a:t>Tony</a:t>
            </a:r>
          </a:p>
          <a:p>
            <a:pPr marL="0" indent="0">
              <a:buNone/>
            </a:pPr>
            <a:endParaRPr lang="en-US" sz="3300" dirty="0"/>
          </a:p>
          <a:p>
            <a:pPr marL="0" indent="0">
              <a:buNone/>
            </a:pPr>
            <a:r>
              <a:rPr lang="en-US" sz="3300" dirty="0" smtClean="0"/>
              <a:t>$ sort  -nr  +2  -3  filename</a:t>
            </a:r>
          </a:p>
          <a:p>
            <a:pPr marL="0" indent="0">
              <a:buNone/>
            </a:pPr>
            <a:endParaRPr lang="en-US" sz="3300" dirty="0"/>
          </a:p>
          <a:p>
            <a:pPr marL="0" indent="0">
              <a:buNone/>
            </a:pPr>
            <a:endParaRPr lang="en-US" sz="36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5055326" y="1214846"/>
            <a:ext cx="6609806" cy="4092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$ sort -r names </a:t>
            </a:r>
            <a:r>
              <a:rPr lang="en-US" sz="2800" dirty="0" smtClean="0">
                <a:solidFill>
                  <a:prstClr val="black"/>
                </a:solidFill>
              </a:rPr>
              <a:t>--------Reverse </a:t>
            </a:r>
            <a:r>
              <a:rPr lang="en-US" sz="2800" dirty="0">
                <a:solidFill>
                  <a:prstClr val="black"/>
                </a:solidFill>
              </a:rPr>
              <a:t>sort 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Tony 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Tony 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Ralph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Lucy 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Fred 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Emanuel 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 smtClean="0">
                <a:solidFill>
                  <a:prstClr val="black"/>
                </a:solidFill>
              </a:rPr>
              <a:t>Charlie</a:t>
            </a:r>
            <a:endParaRPr lang="en-IN" sz="2800" dirty="0">
              <a:solidFill>
                <a:prstClr val="black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252" y="195308"/>
            <a:ext cx="10591800" cy="85407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Reverse (-r): </a:t>
            </a:r>
            <a:r>
              <a:rPr lang="en-US" dirty="0" smtClean="0"/>
              <a:t>To order data from largest to smallest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33252" y="5777822"/>
            <a:ext cx="105918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FF0000"/>
                </a:solidFill>
              </a:rPr>
              <a:t>Multiple pass sort:   </a:t>
            </a:r>
            <a:r>
              <a:rPr lang="en-US" sz="2900" dirty="0" smtClean="0"/>
              <a:t>$ sort –t’/’  +1  -2  +2n  -3   filename</a:t>
            </a:r>
          </a:p>
          <a:p>
            <a:r>
              <a:rPr lang="en-US" sz="2900" dirty="0"/>
              <a:t> </a:t>
            </a:r>
            <a:r>
              <a:rPr lang="en-US" sz="2900" dirty="0" smtClean="0"/>
              <a:t>                                 $ </a:t>
            </a:r>
            <a:r>
              <a:rPr lang="en-US" sz="2900" dirty="0"/>
              <a:t>sort –t’/’  +1  -2  +</a:t>
            </a:r>
            <a:r>
              <a:rPr lang="en-US" sz="2900" dirty="0" smtClean="0"/>
              <a:t>2nr  </a:t>
            </a:r>
            <a:r>
              <a:rPr lang="en-US" sz="2900" dirty="0"/>
              <a:t>-3   filename</a:t>
            </a:r>
            <a:endParaRPr lang="en-IN" sz="29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="" xmlns:p14="http://schemas.microsoft.com/office/powerpoint/2010/main" val="1113283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08" y="169182"/>
            <a:ext cx="10515600" cy="967287"/>
          </a:xfrm>
        </p:spPr>
        <p:txBody>
          <a:bodyPr/>
          <a:lstStyle/>
          <a:p>
            <a:r>
              <a:rPr lang="en-US" dirty="0" smtClean="0"/>
              <a:t>Translating characters: </a:t>
            </a:r>
            <a:r>
              <a:rPr lang="en-US" dirty="0" err="1"/>
              <a:t>t</a:t>
            </a:r>
            <a:r>
              <a:rPr lang="en-US" dirty="0" err="1" smtClean="0"/>
              <a:t>r</a:t>
            </a:r>
            <a:r>
              <a:rPr lang="en-US" dirty="0" smtClean="0"/>
              <a:t> command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37" y="1242150"/>
            <a:ext cx="10515600" cy="561585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tr</a:t>
            </a:r>
            <a:r>
              <a:rPr lang="en-US" dirty="0"/>
              <a:t> filter is used to translate characters from standard input. The general form of the command is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   </a:t>
            </a:r>
            <a:r>
              <a:rPr lang="en-US" dirty="0" err="1" smtClean="0">
                <a:solidFill>
                  <a:srgbClr val="FF0000"/>
                </a:solidFill>
              </a:rPr>
              <a:t>tr</a:t>
            </a:r>
            <a:r>
              <a:rPr lang="en-US" dirty="0" smtClean="0">
                <a:solidFill>
                  <a:srgbClr val="FF0000"/>
                </a:solidFill>
              </a:rPr>
              <a:t>      </a:t>
            </a:r>
            <a:r>
              <a:rPr lang="en-US" dirty="0">
                <a:solidFill>
                  <a:srgbClr val="FF0000"/>
                </a:solidFill>
              </a:rPr>
              <a:t>from-chars </a:t>
            </a:r>
            <a:r>
              <a:rPr lang="en-US" dirty="0" smtClean="0">
                <a:solidFill>
                  <a:srgbClr val="FF0000"/>
                </a:solidFill>
              </a:rPr>
              <a:t>   to-chars </a:t>
            </a:r>
          </a:p>
          <a:p>
            <a:pPr marL="0" indent="0">
              <a:buNone/>
            </a:pPr>
            <a:r>
              <a:rPr lang="en-US" dirty="0" smtClean="0"/>
              <a:t>   Ex: </a:t>
            </a:r>
            <a:r>
              <a:rPr lang="en-IN" dirty="0"/>
              <a:t>$ </a:t>
            </a:r>
            <a:r>
              <a:rPr lang="en-IN" dirty="0" err="1"/>
              <a:t>tr</a:t>
            </a:r>
            <a:r>
              <a:rPr lang="en-IN" dirty="0"/>
              <a:t> e x &lt; </a:t>
            </a:r>
            <a:r>
              <a:rPr lang="en-IN" dirty="0" smtClean="0"/>
              <a:t>file.txt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IN" dirty="0" smtClean="0"/>
              <a:t>$ </a:t>
            </a:r>
            <a:r>
              <a:rPr lang="en-IN" dirty="0" err="1"/>
              <a:t>tr</a:t>
            </a:r>
            <a:r>
              <a:rPr lang="en-IN" dirty="0"/>
              <a:t> '[a-z]' '[</a:t>
            </a:r>
            <a:r>
              <a:rPr lang="en-IN" dirty="0" smtClean="0"/>
              <a:t>A-Z]‘</a:t>
            </a:r>
            <a:r>
              <a:rPr lang="en-IN" dirty="0"/>
              <a:t>&lt; file.txt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$</a:t>
            </a:r>
            <a:r>
              <a:rPr lang="en-US" dirty="0" err="1" smtClean="0"/>
              <a:t>tr</a:t>
            </a:r>
            <a:r>
              <a:rPr lang="en-US" dirty="0" smtClean="0"/>
              <a:t> “</a:t>
            </a:r>
            <a:r>
              <a:rPr lang="en-US" dirty="0" err="1" smtClean="0"/>
              <a:t>aeiou</a:t>
            </a:r>
            <a:r>
              <a:rPr lang="en-US" dirty="0" smtClean="0"/>
              <a:t>” “AE?”</a:t>
            </a:r>
          </a:p>
          <a:p>
            <a:r>
              <a:rPr lang="en-US" dirty="0" smtClean="0"/>
              <a:t>It is easy to use translate</a:t>
            </a:r>
          </a:p>
          <a:p>
            <a:r>
              <a:rPr lang="en-US" dirty="0" smtClean="0"/>
              <a:t>It ?s </a:t>
            </a:r>
            <a:r>
              <a:rPr lang="en-US" dirty="0" err="1" smtClean="0"/>
              <a:t>EAsy</a:t>
            </a:r>
            <a:r>
              <a:rPr lang="en-US" dirty="0" smtClean="0"/>
              <a:t> t? ?</a:t>
            </a:r>
            <a:r>
              <a:rPr lang="en-US" dirty="0" err="1" smtClean="0"/>
              <a:t>sE</a:t>
            </a:r>
            <a:r>
              <a:rPr lang="en-US" dirty="0" smtClean="0"/>
              <a:t> translate</a:t>
            </a:r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3497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508" y="1157216"/>
            <a:ext cx="10736530" cy="5406661"/>
          </a:xfrm>
        </p:spPr>
        <p:txBody>
          <a:bodyPr>
            <a:normAutofit/>
          </a:bodyPr>
          <a:lstStyle/>
          <a:p>
            <a:r>
              <a:rPr lang="en-US" dirty="0" smtClean="0"/>
              <a:t>-</a:t>
            </a:r>
            <a:r>
              <a:rPr lang="en-US" dirty="0"/>
              <a:t>d -------delete character</a:t>
            </a:r>
          </a:p>
          <a:p>
            <a:r>
              <a:rPr lang="en-US" dirty="0"/>
              <a:t>$</a:t>
            </a:r>
            <a:r>
              <a:rPr lang="en-US" dirty="0" err="1"/>
              <a:t>tr</a:t>
            </a:r>
            <a:r>
              <a:rPr lang="en-US" dirty="0"/>
              <a:t> –d “</a:t>
            </a:r>
            <a:r>
              <a:rPr lang="en-US" dirty="0" err="1"/>
              <a:t>aeiou</a:t>
            </a:r>
            <a:r>
              <a:rPr lang="en-US" dirty="0"/>
              <a:t>”</a:t>
            </a:r>
          </a:p>
          <a:p>
            <a:r>
              <a:rPr lang="en-US" dirty="0"/>
              <a:t>It is easy</a:t>
            </a:r>
          </a:p>
          <a:p>
            <a:r>
              <a:rPr lang="en-US" dirty="0"/>
              <a:t>It s     </a:t>
            </a:r>
            <a:r>
              <a:rPr lang="en-US" dirty="0" err="1"/>
              <a:t>sy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tr</a:t>
            </a:r>
            <a:r>
              <a:rPr lang="en-US" dirty="0" smtClean="0"/>
              <a:t> –s “</a:t>
            </a:r>
            <a:r>
              <a:rPr lang="en-US" dirty="0" err="1" smtClean="0"/>
              <a:t>ie</a:t>
            </a:r>
            <a:r>
              <a:rPr lang="en-US" dirty="0" smtClean="0"/>
              <a:t>” “</a:t>
            </a:r>
            <a:r>
              <a:rPr lang="en-US" dirty="0" err="1" smtClean="0"/>
              <a:t>dd</a:t>
            </a:r>
            <a:r>
              <a:rPr lang="en-US" dirty="0" smtClean="0"/>
              <a:t>”----------squeeze output (deletes consecutive occurrences of same character)</a:t>
            </a:r>
          </a:p>
          <a:p>
            <a:pPr marL="0" indent="0">
              <a:buNone/>
            </a:pPr>
            <a:r>
              <a:rPr lang="en-US" dirty="0" smtClean="0"/>
              <a:t>	The fiend did dastardly deeds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Thd</a:t>
            </a:r>
            <a:r>
              <a:rPr lang="en-US" dirty="0" smtClean="0"/>
              <a:t> </a:t>
            </a:r>
            <a:r>
              <a:rPr lang="en-US" dirty="0" err="1" smtClean="0"/>
              <a:t>fdnd</a:t>
            </a:r>
            <a:r>
              <a:rPr lang="en-US" dirty="0" smtClean="0"/>
              <a:t> d dastardly ds</a:t>
            </a:r>
          </a:p>
          <a:p>
            <a:r>
              <a:rPr lang="en-IN" dirty="0" err="1"/>
              <a:t>tr</a:t>
            </a:r>
            <a:r>
              <a:rPr lang="en-IN" dirty="0"/>
              <a:t> -d '[0-9]' </a:t>
            </a:r>
            <a:r>
              <a:rPr lang="en-IN" dirty="0" smtClean="0"/>
              <a:t>------------------Delete </a:t>
            </a:r>
            <a:r>
              <a:rPr lang="en-IN" dirty="0"/>
              <a:t>all digits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90005" y="469628"/>
            <a:ext cx="7613469" cy="3141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Translating characters: </a:t>
            </a:r>
            <a:r>
              <a:rPr lang="en-US" dirty="0" err="1"/>
              <a:t>t</a:t>
            </a:r>
            <a:r>
              <a:rPr lang="en-US" dirty="0" err="1" smtClean="0"/>
              <a:t>r</a:t>
            </a:r>
            <a:r>
              <a:rPr lang="en-US" dirty="0" smtClean="0"/>
              <a:t> command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76117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with duplicate lines: Uniq command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7890"/>
            <a:ext cx="10515600" cy="49278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Uniq f1</a:t>
            </a:r>
          </a:p>
          <a:p>
            <a:r>
              <a:rPr lang="en-US" dirty="0" smtClean="0"/>
              <a:t>Uniq –u f1-----------------displays with the message</a:t>
            </a:r>
          </a:p>
          <a:p>
            <a:r>
              <a:rPr lang="en-US" dirty="0"/>
              <a:t>Uniq </a:t>
            </a:r>
            <a:r>
              <a:rPr lang="en-US" dirty="0" smtClean="0"/>
              <a:t>–d f1-----------------only duplicate lines</a:t>
            </a:r>
          </a:p>
          <a:p>
            <a:r>
              <a:rPr lang="en-US" dirty="0"/>
              <a:t>Uniq </a:t>
            </a:r>
            <a:r>
              <a:rPr lang="en-US" dirty="0" smtClean="0"/>
              <a:t>–c </a:t>
            </a:r>
            <a:r>
              <a:rPr lang="en-US" dirty="0"/>
              <a:t>f1-</a:t>
            </a:r>
            <a:r>
              <a:rPr lang="en-US" dirty="0" smtClean="0"/>
              <a:t>----------------count </a:t>
            </a:r>
            <a:r>
              <a:rPr lang="en-US" dirty="0"/>
              <a:t>duplicate </a:t>
            </a:r>
            <a:r>
              <a:rPr lang="en-US" dirty="0" smtClean="0"/>
              <a:t>lines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IN" dirty="0"/>
              <a:t>$ sort names | </a:t>
            </a:r>
            <a:r>
              <a:rPr lang="en-IN" dirty="0" err="1" smtClean="0"/>
              <a:t>uniq</a:t>
            </a:r>
            <a:endParaRPr lang="en-IN" dirty="0" smtClean="0"/>
          </a:p>
          <a:p>
            <a:r>
              <a:rPr lang="en-US" dirty="0"/>
              <a:t>$ </a:t>
            </a:r>
            <a:r>
              <a:rPr lang="en-US" dirty="0" smtClean="0"/>
              <a:t>sort names </a:t>
            </a:r>
            <a:r>
              <a:rPr lang="en-US" dirty="0"/>
              <a:t>| </a:t>
            </a:r>
            <a:r>
              <a:rPr lang="en-US" dirty="0" err="1"/>
              <a:t>uniq</a:t>
            </a:r>
            <a:r>
              <a:rPr lang="en-US" dirty="0"/>
              <a:t> -d </a:t>
            </a:r>
            <a:r>
              <a:rPr lang="en-US" dirty="0" smtClean="0"/>
              <a:t>------------------List </a:t>
            </a:r>
            <a:r>
              <a:rPr lang="en-US" dirty="0"/>
              <a:t>duplicate </a:t>
            </a:r>
            <a:r>
              <a:rPr lang="en-US" dirty="0" smtClean="0"/>
              <a:t>lines</a:t>
            </a:r>
          </a:p>
          <a:p>
            <a:r>
              <a:rPr lang="en-US" dirty="0"/>
              <a:t>$ sort names | </a:t>
            </a:r>
            <a:r>
              <a:rPr lang="en-US" dirty="0" err="1"/>
              <a:t>uniq</a:t>
            </a:r>
            <a:r>
              <a:rPr lang="en-US" dirty="0"/>
              <a:t> –c </a:t>
            </a:r>
            <a:r>
              <a:rPr lang="en-US" dirty="0" smtClean="0"/>
              <a:t>-------Count </a:t>
            </a:r>
            <a:r>
              <a:rPr lang="en-US" dirty="0"/>
              <a:t>line occurrences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 </a:t>
            </a:r>
            <a:r>
              <a:rPr lang="en-US" dirty="0"/>
              <a:t>Charlie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 </a:t>
            </a:r>
            <a:r>
              <a:rPr lang="en-US" dirty="0"/>
              <a:t>Emanuel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 </a:t>
            </a:r>
            <a:r>
              <a:rPr lang="en-US" dirty="0"/>
              <a:t>Tony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6085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949" y="71782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Count Characters, words, or lines: wc command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1892" y="2918551"/>
            <a:ext cx="9755776" cy="1762306"/>
          </a:xfrm>
        </p:spPr>
        <p:txBody>
          <a:bodyPr>
            <a:normAutofit/>
          </a:bodyPr>
          <a:lstStyle/>
          <a:p>
            <a:r>
              <a:rPr lang="en-US" dirty="0" smtClean="0"/>
              <a:t>wc –c  filename ------counts the number of characters</a:t>
            </a:r>
          </a:p>
          <a:p>
            <a:r>
              <a:rPr lang="en-US" dirty="0"/>
              <a:t>wc </a:t>
            </a:r>
            <a:r>
              <a:rPr lang="en-US" dirty="0" smtClean="0"/>
              <a:t>–w  </a:t>
            </a:r>
            <a:r>
              <a:rPr lang="en-US" dirty="0"/>
              <a:t>filename ----- counts the number of </a:t>
            </a:r>
            <a:r>
              <a:rPr lang="en-US" dirty="0" smtClean="0"/>
              <a:t>words</a:t>
            </a:r>
            <a:endParaRPr lang="en-US" dirty="0"/>
          </a:p>
          <a:p>
            <a:r>
              <a:rPr lang="en-US" dirty="0"/>
              <a:t>wc </a:t>
            </a:r>
            <a:r>
              <a:rPr lang="en-US" dirty="0" smtClean="0"/>
              <a:t>–l  </a:t>
            </a:r>
            <a:r>
              <a:rPr lang="en-US" dirty="0"/>
              <a:t>filename ------- counts the number of </a:t>
            </a:r>
            <a:r>
              <a:rPr lang="en-US" dirty="0" smtClean="0"/>
              <a:t>lines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34183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files: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(</a:t>
            </a:r>
            <a:r>
              <a:rPr lang="en-US" dirty="0" err="1" smtClean="0"/>
              <a:t>cmp</a:t>
            </a:r>
            <a:r>
              <a:rPr lang="en-US" dirty="0" smtClean="0"/>
              <a:t>) command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cmp</a:t>
            </a:r>
            <a:r>
              <a:rPr lang="en-US" dirty="0" smtClean="0"/>
              <a:t> f1 f2----------compares two files byte by byte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Difference (diff) command </a:t>
            </a:r>
          </a:p>
          <a:p>
            <a:pPr marL="0" indent="0">
              <a:buNone/>
            </a:pPr>
            <a:r>
              <a:rPr lang="en-US" dirty="0" smtClean="0"/>
              <a:t>   diff f1 f2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Common (</a:t>
            </a:r>
            <a:r>
              <a:rPr lang="en-US" dirty="0" err="1" smtClean="0"/>
              <a:t>comm</a:t>
            </a:r>
            <a:r>
              <a:rPr lang="en-US" dirty="0" smtClean="0"/>
              <a:t>) command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comm</a:t>
            </a:r>
            <a:r>
              <a:rPr lang="en-US" dirty="0" smtClean="0"/>
              <a:t> f1 f2</a:t>
            </a:r>
            <a:endParaRPr lang="en-IN" dirty="0" smtClean="0"/>
          </a:p>
        </p:txBody>
      </p:sp>
    </p:spTree>
    <p:extLst>
      <p:ext uri="{BB962C8B-B14F-4D97-AF65-F5344CB8AC3E}">
        <p14:creationId xmlns="" xmlns:p14="http://schemas.microsoft.com/office/powerpoint/2010/main" val="328430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(</a:t>
            </a:r>
            <a:r>
              <a:rPr lang="en-US" dirty="0" err="1"/>
              <a:t>cmp</a:t>
            </a:r>
            <a:r>
              <a:rPr lang="en-US" dirty="0"/>
              <a:t>) command</a:t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02" y="1464378"/>
            <a:ext cx="6486797" cy="4056855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54" y="1464378"/>
            <a:ext cx="4110446" cy="40568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447153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143" y="286747"/>
            <a:ext cx="10515600" cy="975995"/>
          </a:xfrm>
        </p:spPr>
        <p:txBody>
          <a:bodyPr/>
          <a:lstStyle/>
          <a:p>
            <a:r>
              <a:rPr lang="en-US" dirty="0"/>
              <a:t>Common (</a:t>
            </a:r>
            <a:r>
              <a:rPr lang="en-US" dirty="0" err="1"/>
              <a:t>comm</a:t>
            </a:r>
            <a:r>
              <a:rPr lang="en-US" dirty="0"/>
              <a:t>) command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690688"/>
            <a:ext cx="7462157" cy="427482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357" y="1690688"/>
            <a:ext cx="3389670" cy="42748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20472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644" y="1036458"/>
            <a:ext cx="11079014" cy="2490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(</a:t>
            </a:r>
            <a:r>
              <a:rPr lang="en-US" dirty="0" err="1"/>
              <a:t>comm</a:t>
            </a:r>
            <a:r>
              <a:rPr lang="en-US" dirty="0"/>
              <a:t>) command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7160"/>
            <a:ext cx="8991600" cy="294132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48" y="5348695"/>
            <a:ext cx="6608717" cy="11566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20849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(diff) command </a:t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9" y="1499099"/>
            <a:ext cx="6585857" cy="31948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571353"/>
            <a:ext cx="3886200" cy="41681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3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885" y="235131"/>
            <a:ext cx="753495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30180" y="2753950"/>
            <a:ext cx="13811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90788" y="3638414"/>
            <a:ext cx="7058161" cy="1986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9202" y="235131"/>
            <a:ext cx="10479072" cy="37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8024" y="4188142"/>
            <a:ext cx="10060811" cy="195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5473" y="352969"/>
            <a:ext cx="9649767" cy="1985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950" y="235131"/>
            <a:ext cx="11787050" cy="641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738" y="293641"/>
            <a:ext cx="11386249" cy="4043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0504" y="363448"/>
            <a:ext cx="9636085" cy="5880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0392" y="311330"/>
            <a:ext cx="8587196" cy="614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5239" y="305753"/>
            <a:ext cx="10442598" cy="2946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50" y="3728576"/>
            <a:ext cx="10380191" cy="150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2822" y="461679"/>
            <a:ext cx="9606071" cy="5788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814" y="442060"/>
            <a:ext cx="11019429" cy="5828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5387" y="293427"/>
            <a:ext cx="10919502" cy="656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067" y="463028"/>
            <a:ext cx="9965425" cy="6080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3450" y="661988"/>
            <a:ext cx="10325100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1824" y="880494"/>
            <a:ext cx="9467850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011" y="339986"/>
            <a:ext cx="9758149" cy="630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86866" y="4946885"/>
            <a:ext cx="3683011" cy="1590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8828" y="282552"/>
            <a:ext cx="11015715" cy="1805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253" y="1889576"/>
            <a:ext cx="2580776" cy="3543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5585" y="1648750"/>
            <a:ext cx="5134259" cy="4802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7465" y="382208"/>
            <a:ext cx="6893896" cy="46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0881" y="696005"/>
            <a:ext cx="9762550" cy="4489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46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9345" y="568302"/>
            <a:ext cx="8867419" cy="6020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9612" y="627726"/>
            <a:ext cx="9773372" cy="51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6471" y="246512"/>
            <a:ext cx="10774693" cy="6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4429" y="259308"/>
            <a:ext cx="9631427" cy="627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9634" y="372896"/>
            <a:ext cx="10497450" cy="5891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698" y="0"/>
            <a:ext cx="9955828" cy="6229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437" y="286603"/>
            <a:ext cx="11070106" cy="6223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169033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2319</TotalTime>
  <Words>1432</Words>
  <Application>Microsoft Office PowerPoint</Application>
  <PresentationFormat>Custom</PresentationFormat>
  <Paragraphs>238</Paragraphs>
  <Slides>100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02" baseType="lpstr">
      <vt:lpstr>Office Theme</vt:lpstr>
      <vt:lpstr>Wisp</vt:lpstr>
      <vt:lpstr>UNIT-4</vt:lpstr>
      <vt:lpstr>Contents</vt:lpstr>
      <vt:lpstr> Filters and Pipes.  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Common Filters:</vt:lpstr>
      <vt:lpstr>Concatenating files (cat)</vt:lpstr>
      <vt:lpstr>Concatenating files (cat)</vt:lpstr>
      <vt:lpstr>Display beginning and end of files:  head command</vt:lpstr>
      <vt:lpstr>Tail command</vt:lpstr>
      <vt:lpstr>Cut and paste</vt:lpstr>
      <vt:lpstr>Sorting </vt:lpstr>
      <vt:lpstr>Slide 58</vt:lpstr>
      <vt:lpstr>Slide 59</vt:lpstr>
      <vt:lpstr>Slide 60</vt:lpstr>
      <vt:lpstr>Slide 61</vt:lpstr>
      <vt:lpstr>Reverse (-r): To order data from largest to smallest </vt:lpstr>
      <vt:lpstr>Translating characters: tr command</vt:lpstr>
      <vt:lpstr>Translating characters: tr command</vt:lpstr>
      <vt:lpstr>Files with duplicate lines: Uniq command</vt:lpstr>
      <vt:lpstr>Count Characters, words, or lines: wc command</vt:lpstr>
      <vt:lpstr>Comparing files:</vt:lpstr>
      <vt:lpstr>Compare (cmp) command </vt:lpstr>
      <vt:lpstr>Common (comm) command</vt:lpstr>
      <vt:lpstr>Common (comm) command</vt:lpstr>
      <vt:lpstr>Difference (diff) command  </vt:lpstr>
      <vt:lpstr>THANK YOU</vt:lpstr>
      <vt:lpstr>UNIT 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UNIT-4</dc:title>
  <dc:creator>Admin</dc:creator>
  <cp:lastModifiedBy>ADMIN</cp:lastModifiedBy>
  <cp:revision>113</cp:revision>
  <dcterms:created xsi:type="dcterms:W3CDTF">2023-01-05T09:15:20Z</dcterms:created>
  <dcterms:modified xsi:type="dcterms:W3CDTF">2024-01-25T04:10:01Z</dcterms:modified>
</cp:coreProperties>
</file>